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4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353" r:id="rId26"/>
    <p:sldId id="354" r:id="rId27"/>
    <p:sldId id="355" r:id="rId28"/>
    <p:sldId id="377" r:id="rId29"/>
    <p:sldId id="376" r:id="rId30"/>
    <p:sldId id="371" r:id="rId31"/>
    <p:sldId id="378" r:id="rId32"/>
    <p:sldId id="380" r:id="rId33"/>
    <p:sldId id="381" r:id="rId34"/>
    <p:sldId id="382" r:id="rId35"/>
    <p:sldId id="385" r:id="rId36"/>
    <p:sldId id="386" r:id="rId37"/>
    <p:sldId id="387" r:id="rId38"/>
    <p:sldId id="388" r:id="rId39"/>
    <p:sldId id="389" r:id="rId40"/>
    <p:sldId id="390" r:id="rId41"/>
    <p:sldId id="383" r:id="rId42"/>
    <p:sldId id="384" r:id="rId43"/>
    <p:sldId id="379" r:id="rId44"/>
    <p:sldId id="391" r:id="rId45"/>
    <p:sldId id="398" r:id="rId46"/>
    <p:sldId id="392" r:id="rId47"/>
    <p:sldId id="393" r:id="rId48"/>
    <p:sldId id="400" r:id="rId49"/>
    <p:sldId id="399" r:id="rId50"/>
    <p:sldId id="394" r:id="rId51"/>
    <p:sldId id="348" r:id="rId52"/>
    <p:sldId id="333" r:id="rId5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ongodb.com/ecosystem/drivers/java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6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DBA </a:t>
            </a:r>
            <a:r>
              <a:rPr lang="en-US" dirty="0"/>
              <a:t>(theory plus 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  <a:p>
            <a:r>
              <a:rPr lang="en-US" dirty="0" err="1"/>
              <a:t>installatation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r>
              <a:rPr lang="en-US" dirty="0"/>
              <a:t>management/admin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Using </a:t>
            </a:r>
            <a:r>
              <a:rPr lang="en-US" dirty="0"/>
              <a:t>MongoDB (theory plus demo)</a:t>
            </a:r>
            <a:br>
              <a:rPr lang="en-US" dirty="0"/>
            </a:br>
            <a:r>
              <a:rPr lang="en-US" dirty="0"/>
              <a:t>inserting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US" dirty="0"/>
              <a:t>data</a:t>
            </a:r>
          </a:p>
          <a:p>
            <a:r>
              <a:rPr lang="en-US" dirty="0"/>
              <a:t>update?</a:t>
            </a:r>
          </a:p>
          <a:p>
            <a:r>
              <a:rPr lang="en-US" dirty="0"/>
              <a:t>delete?</a:t>
            </a:r>
          </a:p>
          <a:p>
            <a:r>
              <a:rPr lang="en-US" dirty="0" smtClean="0"/>
              <a:t>Integrity/uniqueness/constraints</a:t>
            </a:r>
          </a:p>
          <a:p>
            <a:r>
              <a:rPr lang="nl-NL" dirty="0" smtClean="0"/>
              <a:t>index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1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88500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</a:t>
            </a:r>
            <a:r>
              <a:rPr lang="en-US" sz="2000" i="1" dirty="0">
                <a:latin typeface="Lucida Console" panose="020B0609040504020204" pitchFamily="49" charset="0"/>
              </a:rPr>
              <a:t>.find</a:t>
            </a:r>
            <a:r>
              <a:rPr lang="en-US" sz="2000" dirty="0">
                <a:latin typeface="Lucida Console" panose="020B0609040504020204" pitchFamily="49" charset="0"/>
              </a:rPr>
              <a:t>({},{"sort": [["area",-1</a:t>
            </a:r>
            <a:r>
              <a:rPr lang="en-US" sz="2000" dirty="0" smtClean="0">
                <a:latin typeface="Lucida Console" panose="020B0609040504020204" pitchFamily="49" charset="0"/>
              </a:rPr>
              <a:t>]]})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sz="2000" dirty="0">
                <a:latin typeface="Lucida Console" panose="020B0609040504020204" pitchFamily="49" charset="0"/>
              </a:rPr>
              <a:t>limit(20).</a:t>
            </a:r>
            <a:r>
              <a:rPr lang="en-US" sz="2000" dirty="0" err="1">
                <a:latin typeface="Lucida Console" panose="020B0609040504020204" pitchFamily="49" charset="0"/>
              </a:rPr>
              <a:t>toArray</a:t>
            </a:r>
            <a:r>
              <a:rPr lang="en-US" sz="2000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</a:t>
            </a:r>
            <a:r>
              <a:rPr lang="en-US" sz="2000" dirty="0">
                <a:latin typeface="Lucida Console" panose="020B0609040504020204" pitchFamily="49" charset="0"/>
              </a:rPr>
              <a:t>("Name of Country Four " +results[3].name+ " and size: " +results[3].area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8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7076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3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9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Java Driver 3.x</a:t>
            </a:r>
          </a:p>
          <a:p>
            <a:pPr lvl="1"/>
            <a:r>
              <a:rPr lang="nl-NL" dirty="0" smtClean="0"/>
              <a:t>Supports </a:t>
            </a:r>
            <a:r>
              <a:rPr lang="nl-NL" dirty="0" err="1" smtClean="0"/>
              <a:t>Synchronous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operations</a:t>
            </a:r>
          </a:p>
          <a:p>
            <a:pPr lvl="1"/>
            <a:r>
              <a:rPr lang="en-US" dirty="0">
                <a:hlinkClick r:id="rId2"/>
              </a:rPr>
              <a:t>https://docs.mongodb.com/ecosystem/drivers/java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Driver in a Java Application</a:t>
            </a:r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 in </a:t>
            </a:r>
            <a:r>
              <a:rPr lang="nl-NL" dirty="0" err="1" smtClean="0"/>
              <a:t>Maven</a:t>
            </a:r>
            <a:r>
              <a:rPr lang="nl-NL" dirty="0" smtClean="0"/>
              <a:t> pom.xml file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nl-NL" dirty="0" smtClean="0"/>
              <a:t>Library JAR file mong</a:t>
            </a:r>
            <a:r>
              <a:rPr lang="nl-NL" dirty="0" smtClean="0"/>
              <a:t>o-java-driver-3.4.0.jar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5539423"/>
            <a:ext cx="5739302" cy="1730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8030528"/>
            <a:ext cx="9591992" cy="146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111829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package </a:t>
            </a:r>
            <a:r>
              <a:rPr lang="en-US" sz="2000" dirty="0" err="1">
                <a:latin typeface="Lucida Console" panose="020B0609040504020204" pitchFamily="49" charset="0"/>
              </a:rPr>
              <a:t>nl.amis.mongodb.countries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java.net.UnknownHostException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com.mongodb.MongoClient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com.mongodb.client.MongoDatabase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public class </a:t>
            </a:r>
            <a:r>
              <a:rPr lang="en-US" sz="2000" dirty="0" err="1">
                <a:latin typeface="Lucida Console" panose="020B0609040504020204" pitchFamily="49" charset="0"/>
              </a:rPr>
              <a:t>AppConnect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 throws </a:t>
            </a:r>
            <a:r>
              <a:rPr lang="en-US" sz="2000" dirty="0" err="1">
                <a:latin typeface="Lucida Console" panose="020B0609040504020204" pitchFamily="49" charset="0"/>
              </a:rPr>
              <a:t>UnknownHostException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 = "127.0.0.1";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Integer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 = 27017;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= "world";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>
                <a:latin typeface="Lucida Console" panose="020B0609040504020204" pitchFamily="49" charset="0"/>
              </a:rPr>
              <a:t>new </a:t>
            </a:r>
            <a:r>
              <a:rPr lang="en-US" sz="2000" b="1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</a:t>
            </a:r>
            <a:r>
              <a:rPr lang="en-US" sz="2000" dirty="0" smtClean="0">
                <a:latin typeface="Lucida Console" panose="020B0609040504020204" pitchFamily="49" charset="0"/>
              </a:rPr>
              <a:t>server; now hook into database " </a:t>
            </a:r>
            <a:r>
              <a:rPr lang="en-US" sz="2000" dirty="0">
                <a:latin typeface="Lucida Console" panose="020B0609040504020204" pitchFamily="49" charset="0"/>
              </a:rPr>
              <a:t>+ </a:t>
            </a:r>
            <a:r>
              <a:rPr lang="en-US" sz="2000" dirty="0" err="1" smtClean="0">
                <a:latin typeface="Lucida Console" panose="020B0609040504020204" pitchFamily="49" charset="0"/>
              </a:rPr>
              <a:t>mongodbDatabase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MongoDatabase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db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 err="1">
                <a:latin typeface="Lucida Console" panose="020B0609040504020204" pitchFamily="49" charset="0"/>
              </a:rPr>
              <a:t>mongoClient.getDatabase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database " +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+ " successfully");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</a:t>
            </a:r>
            <a:r>
              <a:rPr lang="en-US" sz="2000" dirty="0">
                <a:latin typeface="Lucida Console" panose="020B0609040504020204" pitchFamily="49" charset="0"/>
              </a:rPr>
              <a:t>} finally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mongoClient.close</a:t>
            </a:r>
            <a:r>
              <a:rPr lang="en-US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("Closed </a:t>
            </a:r>
            <a:r>
              <a:rPr lang="en-US" sz="2000" dirty="0" err="1"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latin typeface="Lucida Console" panose="020B0609040504020204" pitchFamily="49" charset="0"/>
              </a:rPr>
              <a:t> connection");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}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org.bson.Document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com.mongodb.client.MongoCollection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... Connect to </a:t>
            </a:r>
            <a:r>
              <a:rPr lang="en-US" i="1" dirty="0" smtClean="0">
                <a:latin typeface="Lucida Console" panose="020B0609040504020204" pitchFamily="49" charset="0"/>
              </a:rPr>
              <a:t>world</a:t>
            </a:r>
            <a:r>
              <a:rPr lang="en-US" dirty="0" smtClean="0">
                <a:latin typeface="Lucida Console" panose="020B0609040504020204" pitchFamily="49" charset="0"/>
              </a:rPr>
              <a:t> database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get all documents from the countries collection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MongoCollection</a:t>
            </a:r>
            <a:r>
              <a:rPr lang="en-US" dirty="0">
                <a:latin typeface="Lucida Console" panose="020B0609040504020204" pitchFamily="49" charset="0"/>
              </a:rPr>
              <a:t>&lt;Document&gt; countries = </a:t>
            </a:r>
            <a:r>
              <a:rPr lang="en-US" dirty="0" err="1">
                <a:latin typeface="Lucida Console" panose="020B0609040504020204" pitchFamily="49" charset="0"/>
              </a:rPr>
              <a:t>db.getCollection</a:t>
            </a:r>
            <a:r>
              <a:rPr lang="en-US" dirty="0">
                <a:latin typeface="Lucida Console" panose="020B0609040504020204" pitchFamily="49" charset="0"/>
              </a:rPr>
              <a:t>("countries");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("Got collection countries  successfully");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("Number of countries: " + </a:t>
            </a:r>
            <a:r>
              <a:rPr lang="en-US" b="1" dirty="0" err="1">
                <a:latin typeface="Lucida Console" panose="020B0609040504020204" pitchFamily="49" charset="0"/>
              </a:rPr>
              <a:t>countries.count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("All countries - name and continent");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for </a:t>
            </a:r>
            <a:r>
              <a:rPr lang="en-US" dirty="0">
                <a:latin typeface="Lucida Console" panose="020B0609040504020204" pitchFamily="49" charset="0"/>
              </a:rPr>
              <a:t>(Document doc </a:t>
            </a:r>
            <a:r>
              <a:rPr lang="en-US" b="1" dirty="0">
                <a:latin typeface="Lucida Console" panose="020B0609040504020204" pitchFamily="49" charset="0"/>
              </a:rPr>
              <a:t>: </a:t>
            </a:r>
            <a:r>
              <a:rPr lang="en-US" b="1" dirty="0" err="1">
                <a:latin typeface="Lucida Console" panose="020B0609040504020204" pitchFamily="49" charset="0"/>
              </a:rPr>
              <a:t>countries.find</a:t>
            </a:r>
            <a:r>
              <a:rPr lang="en-US" b="1" dirty="0">
                <a:latin typeface="Lucida Console" panose="020B0609040504020204" pitchFamily="49" charset="0"/>
              </a:rPr>
              <a:t>()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("name") + " (" + </a:t>
            </a:r>
            <a:r>
              <a:rPr lang="en-US" dirty="0" err="1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("continent") + </a:t>
            </a:r>
            <a:r>
              <a:rPr lang="en-US" dirty="0" smtClean="0">
                <a:latin typeface="Lucida Console" panose="020B0609040504020204" pitchFamily="49" charset="0"/>
              </a:rPr>
              <a:t>")");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}//for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</a:t>
            </a:r>
            <a:r>
              <a:rPr lang="nl-NL" dirty="0" smtClean="0"/>
              <a:t>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com.mongodb.client.model.Sorts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com.mongodb.client.model.Filters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com.mongodb.Block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... Connect to </a:t>
            </a:r>
            <a:r>
              <a:rPr lang="en-US" i="1" dirty="0">
                <a:latin typeface="Lucida Console" panose="020B0609040504020204" pitchFamily="49" charset="0"/>
              </a:rPr>
              <a:t>world</a:t>
            </a:r>
            <a:r>
              <a:rPr lang="en-US" dirty="0">
                <a:latin typeface="Lucida Console" panose="020B0609040504020204" pitchFamily="49" charset="0"/>
              </a:rPr>
              <a:t> database</a:t>
            </a:r>
          </a:p>
          <a:p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 "</a:t>
            </a:r>
            <a:r>
              <a:rPr lang="en-US" dirty="0">
                <a:latin typeface="Lucida Console" panose="020B0609040504020204" pitchFamily="49" charset="0"/>
              </a:rPr>
              <a:t>Retrieve all countries in Asia order </a:t>
            </a:r>
            <a:r>
              <a:rPr lang="en-US" dirty="0" smtClean="0">
                <a:latin typeface="Lucida Console" panose="020B0609040504020204" pitchFamily="49" charset="0"/>
              </a:rPr>
              <a:t>alphabetically 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by </a:t>
            </a:r>
            <a:r>
              <a:rPr lang="en-US" dirty="0">
                <a:latin typeface="Lucida Console" panose="020B0609040504020204" pitchFamily="49" charset="0"/>
              </a:rPr>
              <a:t>name  and display full country document");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countries.find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Filters.eq</a:t>
            </a:r>
            <a:r>
              <a:rPr lang="en-US" dirty="0">
                <a:latin typeface="Lucida Console" panose="020B0609040504020204" pitchFamily="49" charset="0"/>
              </a:rPr>
              <a:t>("continent", "Asia</a:t>
            </a:r>
            <a:r>
              <a:rPr lang="en-US" dirty="0" smtClean="0">
                <a:latin typeface="Lucida Console" panose="020B0609040504020204" pitchFamily="49" charset="0"/>
              </a:rPr>
              <a:t>"))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.</a:t>
            </a:r>
            <a:r>
              <a:rPr lang="en-US" dirty="0">
                <a:latin typeface="Lucida Console" panose="020B0609040504020204" pitchFamily="49" charset="0"/>
              </a:rPr>
              <a:t>sort(</a:t>
            </a:r>
            <a:r>
              <a:rPr lang="en-US" dirty="0" err="1">
                <a:latin typeface="Lucida Console" panose="020B0609040504020204" pitchFamily="49" charset="0"/>
              </a:rPr>
              <a:t>Sorts.ascending</a:t>
            </a:r>
            <a:r>
              <a:rPr lang="en-US" dirty="0">
                <a:latin typeface="Lucida Console" panose="020B0609040504020204" pitchFamily="49" charset="0"/>
              </a:rPr>
              <a:t>("name"))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</a:t>
            </a:r>
            <a:r>
              <a:rPr lang="en-US" dirty="0" smtClean="0">
                <a:latin typeface="Lucida Console" panose="020B0609040504020204" pitchFamily="49" charset="0"/>
              </a:rPr>
              <a:t>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(new Block&lt;Document&gt;()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@</a:t>
            </a:r>
            <a:r>
              <a:rPr lang="en-US" dirty="0">
                <a:latin typeface="Lucida Console" panose="020B0609040504020204" pitchFamily="49" charset="0"/>
              </a:rPr>
              <a:t>Override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public </a:t>
            </a:r>
            <a:r>
              <a:rPr lang="en-US" dirty="0">
                <a:latin typeface="Lucida Console" panose="020B0609040504020204" pitchFamily="49" charset="0"/>
              </a:rPr>
              <a:t>void apply(final Document document)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 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document.toJson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}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</a:t>
            </a:r>
            <a:r>
              <a:rPr lang="en-US" dirty="0" smtClean="0">
                <a:latin typeface="Lucida Console" panose="020B0609040504020204" pitchFamily="49" charset="0"/>
              </a:rPr>
              <a:t>});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</a:t>
            </a:r>
            <a:r>
              <a:rPr lang="nl-NL" dirty="0" smtClean="0"/>
              <a:t>- </a:t>
            </a:r>
            <a:r>
              <a:rPr lang="nl-NL" dirty="0" err="1" smtClean="0"/>
              <a:t>Aggregation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944796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Block&lt;Document&gt; 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 = new Block&lt;Document&gt;()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@</a:t>
            </a:r>
            <a:r>
              <a:rPr lang="nl-NL" sz="2000" dirty="0" err="1">
                <a:latin typeface="Lucida Console" panose="020B0609040504020204" pitchFamily="49" charset="0"/>
              </a:rPr>
              <a:t>Override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public </a:t>
            </a:r>
            <a:r>
              <a:rPr lang="nl-NL" sz="2000" dirty="0" err="1">
                <a:latin typeface="Lucida Console" panose="020B0609040504020204" pitchFamily="49" charset="0"/>
              </a:rPr>
              <a:t>void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apply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final</a:t>
            </a:r>
            <a:r>
              <a:rPr lang="nl-NL" sz="2000" dirty="0">
                <a:latin typeface="Lucida Console" panose="020B0609040504020204" pitchFamily="49" charset="0"/>
              </a:rPr>
              <a:t> Document document)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    </a:t>
            </a:r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("Country: " + </a:t>
            </a:r>
            <a:r>
              <a:rPr lang="nl-NL" sz="2000" dirty="0" err="1">
                <a:latin typeface="Lucida Console" panose="020B0609040504020204" pitchFamily="49" charset="0"/>
              </a:rPr>
              <a:t>document.toJson</a:t>
            </a:r>
            <a:r>
              <a:rPr lang="nl-NL" sz="2000" dirty="0">
                <a:latin typeface="Lucida Console" panose="020B0609040504020204" pitchFamily="49" charset="0"/>
              </a:rPr>
              <a:t>());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err="1" smtClean="0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</a:t>
            </a:r>
            <a:r>
              <a:rPr lang="nl-NL" sz="2000" dirty="0" err="1">
                <a:latin typeface="Lucida Console" panose="020B0609040504020204" pitchFamily="49" charset="0"/>
              </a:rPr>
              <a:t>largest</a:t>
            </a:r>
            <a:r>
              <a:rPr lang="nl-NL" sz="2000" dirty="0">
                <a:latin typeface="Lucida Console" panose="020B0609040504020204" pitchFamily="49" charset="0"/>
              </a:rPr>
              <a:t> country in </a:t>
            </a:r>
            <a:r>
              <a:rPr lang="nl-NL" sz="2000" dirty="0" err="1">
                <a:latin typeface="Lucida Console" panose="020B0609040504020204" pitchFamily="49" charset="0"/>
              </a:rPr>
              <a:t>each</a:t>
            </a:r>
            <a:r>
              <a:rPr lang="nl-NL" sz="2000" dirty="0">
                <a:latin typeface="Lucida Console" panose="020B0609040504020204" pitchFamily="49" charset="0"/>
              </a:rPr>
              <a:t> continent");</a:t>
            </a:r>
          </a:p>
          <a:p>
            <a:r>
              <a:rPr lang="nl-NL" sz="2000" dirty="0" err="1">
                <a:latin typeface="Lucida Console" panose="020B0609040504020204" pitchFamily="49" charset="0"/>
              </a:rPr>
              <a:t>countries.aggregate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smtClean="0">
                <a:latin typeface="Lucida Console" panose="020B0609040504020204" pitchFamily="49" charset="0"/>
              </a:rPr>
              <a:t>  </a:t>
            </a:r>
            <a:r>
              <a:rPr lang="nl-NL" sz="2000" dirty="0" err="1" smtClean="0">
                <a:latin typeface="Lucida Console" panose="020B0609040504020204" pitchFamily="49" charset="0"/>
              </a:rPr>
              <a:t>Arrays.asList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smtClean="0">
                <a:latin typeface="Lucida Console" panose="020B0609040504020204" pitchFamily="49" charset="0"/>
              </a:rPr>
              <a:t>     </a:t>
            </a:r>
            <a:r>
              <a:rPr lang="nl-NL" sz="2000" dirty="0" err="1" smtClean="0">
                <a:latin typeface="Lucida Console" panose="020B0609040504020204" pitchFamily="49" charset="0"/>
              </a:rPr>
              <a:t>Aggregates.sort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Sorts.descending</a:t>
            </a:r>
            <a:r>
              <a:rPr lang="nl-NL" sz="2000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Aggregates.group</a:t>
            </a:r>
            <a:r>
              <a:rPr lang="nl-NL" sz="2000" dirty="0">
                <a:latin typeface="Lucida Console" panose="020B0609040504020204" pitchFamily="49" charset="0"/>
              </a:rPr>
              <a:t>("$continent", </a:t>
            </a:r>
            <a:r>
              <a:rPr lang="nl-NL" sz="2000" dirty="0" err="1">
                <a:latin typeface="Lucida Console" panose="020B0609040504020204" pitchFamily="49" charset="0"/>
              </a:rPr>
              <a:t>Accumulators.first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Largest</a:t>
            </a:r>
            <a:r>
              <a:rPr lang="nl-NL" sz="2000" dirty="0">
                <a:latin typeface="Lucida Console" panose="020B0609040504020204" pitchFamily="49" charset="0"/>
              </a:rPr>
              <a:t> Country", "$name</a:t>
            </a:r>
            <a:r>
              <a:rPr lang="nl-NL" sz="2000" dirty="0" smtClean="0">
                <a:latin typeface="Lucida Console" panose="020B0609040504020204" pitchFamily="49" charset="0"/>
              </a:rPr>
              <a:t>"))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smtClean="0">
                <a:latin typeface="Lucida Console" panose="020B0609040504020204" pitchFamily="49" charset="0"/>
              </a:rPr>
              <a:t> ))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</a:t>
            </a:r>
            <a:r>
              <a:rPr lang="nl-NL" sz="2000" dirty="0" smtClean="0">
                <a:latin typeface="Lucida Console" panose="020B0609040504020204" pitchFamily="49" charset="0"/>
              </a:rPr>
              <a:t>.</a:t>
            </a:r>
            <a:r>
              <a:rPr lang="nl-NL" sz="2000" dirty="0" err="1">
                <a:latin typeface="Lucida Console" panose="020B0609040504020204" pitchFamily="49" charset="0"/>
              </a:rPr>
              <a:t>forEach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</a:t>
            </a:r>
            <a:r>
              <a:rPr lang="nl-NL" dirty="0" smtClean="0"/>
              <a:t>– </a:t>
            </a:r>
            <a:r>
              <a:rPr lang="nl-NL" dirty="0" err="1" smtClean="0"/>
              <a:t>Aggregation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8" y="1714500"/>
            <a:ext cx="1611376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419606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name in </a:t>
            </a:r>
            <a:r>
              <a:rPr lang="nl-NL" sz="2000" dirty="0" err="1">
                <a:latin typeface="Lucida Console" panose="020B0609040504020204" pitchFamily="49" charset="0"/>
              </a:rPr>
              <a:t>uppercase,sorted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size</a:t>
            </a:r>
            <a:r>
              <a:rPr lang="nl-NL" sz="2000" dirty="0">
                <a:latin typeface="Lucida Console" panose="020B0609040504020204" pitchFamily="49" charset="0"/>
              </a:rPr>
              <a:t>, delta </a:t>
            </a:r>
            <a:r>
              <a:rPr lang="nl-NL" sz="2000" dirty="0" err="1">
                <a:latin typeface="Lucida Console" panose="020B0609040504020204" pitchFamily="49" charset="0"/>
              </a:rPr>
              <a:t>between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birthdate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and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smtClean="0">
                <a:latin typeface="Lucida Console" panose="020B0609040504020204" pitchFamily="49" charset="0"/>
              </a:rPr>
              <a:t>"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                    +" </a:t>
            </a:r>
            <a:r>
              <a:rPr lang="nl-NL" sz="2000" dirty="0" err="1" smtClean="0">
                <a:latin typeface="Lucida Console" panose="020B0609040504020204" pitchFamily="49" charset="0"/>
              </a:rPr>
              <a:t>population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density</a:t>
            </a:r>
            <a:r>
              <a:rPr lang="nl-NL" sz="2000" dirty="0">
                <a:latin typeface="Lucida Console" panose="020B0609040504020204" pitchFamily="49" charset="0"/>
              </a:rPr>
              <a:t> for </a:t>
            </a:r>
            <a:r>
              <a:rPr lang="nl-NL" sz="2000" dirty="0" err="1">
                <a:latin typeface="Lucida Console" panose="020B0609040504020204" pitchFamily="49" charset="0"/>
              </a:rPr>
              <a:t>countries</a:t>
            </a:r>
            <a:r>
              <a:rPr lang="nl-NL" sz="2000" dirty="0">
                <a:latin typeface="Lucida Console" panose="020B0609040504020204" pitchFamily="49" charset="0"/>
              </a:rPr>
              <a:t> in </a:t>
            </a:r>
            <a:r>
              <a:rPr lang="nl-NL" sz="2000" dirty="0" err="1">
                <a:latin typeface="Lucida Console" panose="020B0609040504020204" pitchFamily="49" charset="0"/>
              </a:rPr>
              <a:t>Oceania</a:t>
            </a:r>
            <a:r>
              <a:rPr lang="nl-NL" sz="2000" dirty="0">
                <a:latin typeface="Lucida Console" panose="020B0609040504020204" pitchFamily="49" charset="0"/>
              </a:rPr>
              <a:t>");</a:t>
            </a: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subArgs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birthrate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divArgs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population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>
                <a:latin typeface="Lucida Console" panose="020B0609040504020204" pitchFamily="49" charset="0"/>
              </a:rPr>
              <a:t>area</a:t>
            </a:r>
            <a:r>
              <a:rPr lang="nl-NL" sz="2000" smtClean="0">
                <a:latin typeface="Lucida Console" panose="020B0609040504020204" pitchFamily="49" charset="0"/>
              </a:rPr>
              <a:t>"));</a:t>
            </a:r>
            <a:br>
              <a:rPr lang="nl-NL" sz="2000" smtClean="0">
                <a:latin typeface="Lucida Console" panose="020B0609040504020204" pitchFamily="49" charset="0"/>
              </a:rPr>
            </a:b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countries.aggregate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(</a:t>
            </a:r>
            <a:r>
              <a:rPr lang="nl-NL" sz="2000" dirty="0" err="1">
                <a:latin typeface="Lucida Console" panose="020B0609040504020204" pitchFamily="49" charset="0"/>
              </a:rPr>
              <a:t>Arrays.asList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</a:t>
            </a:r>
            <a:r>
              <a:rPr lang="nl-NL" sz="2000" dirty="0" err="1">
                <a:latin typeface="Lucida Console" panose="020B0609040504020204" pitchFamily="49" charset="0"/>
              </a:rPr>
              <a:t>Aggregates.match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Filters.eq</a:t>
            </a:r>
            <a:r>
              <a:rPr lang="nl-NL" sz="2000" dirty="0">
                <a:latin typeface="Lucida Console" panose="020B0609040504020204" pitchFamily="49" charset="0"/>
              </a:rPr>
              <a:t>("continent", "</a:t>
            </a:r>
            <a:r>
              <a:rPr lang="nl-NL" sz="2000" dirty="0" err="1">
                <a:latin typeface="Lucida Console" panose="020B0609040504020204" pitchFamily="49" charset="0"/>
              </a:rPr>
              <a:t>Oceania</a:t>
            </a:r>
            <a:r>
              <a:rPr lang="nl-NL" sz="2000" dirty="0">
                <a:latin typeface="Lucida Console" panose="020B0609040504020204" pitchFamily="49" charset="0"/>
              </a:rPr>
              <a:t>")),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</a:t>
            </a:r>
            <a:r>
              <a:rPr lang="nl-NL" sz="2000" dirty="0" err="1">
                <a:latin typeface="Lucida Console" panose="020B0609040504020204" pitchFamily="49" charset="0"/>
              </a:rPr>
              <a:t>Aggregates.sort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Sorts.descending</a:t>
            </a:r>
            <a:r>
              <a:rPr lang="nl-NL" sz="2000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</a:t>
            </a:r>
            <a:r>
              <a:rPr lang="nl-NL" sz="2000" dirty="0" err="1">
                <a:latin typeface="Lucida Console" panose="020B0609040504020204" pitchFamily="49" charset="0"/>
              </a:rPr>
              <a:t>Aggregates.project</a:t>
            </a:r>
            <a:r>
              <a:rPr lang="nl-NL" sz="2000" dirty="0">
                <a:latin typeface="Lucida Console" panose="020B0609040504020204" pitchFamily="49" charset="0"/>
              </a:rPr>
              <a:t>( </a:t>
            </a:r>
            <a:r>
              <a:rPr lang="nl-NL" sz="2000" dirty="0" err="1">
                <a:latin typeface="Lucida Console" panose="020B0609040504020204" pitchFamily="49" charset="0"/>
              </a:rPr>
              <a:t>Projections.fields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>
                <a:latin typeface="Lucida Console" panose="020B0609040504020204" pitchFamily="49" charset="0"/>
              </a:rPr>
              <a:t>Projections.excludeId</a:t>
            </a:r>
            <a:r>
              <a:rPr lang="nl-NL" sz="2000" dirty="0">
                <a:latin typeface="Lucida Console" panose="020B0609040504020204" pitchFamily="49" charset="0"/>
              </a:rPr>
              <a:t>(),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>
                <a:latin typeface="Lucida Console" panose="020B0609040504020204" pitchFamily="49" charset="0"/>
              </a:rPr>
              <a:t>Projections.include</a:t>
            </a:r>
            <a:r>
              <a:rPr lang="nl-NL" sz="2000" dirty="0">
                <a:latin typeface="Lucida Console" panose="020B0609040504020204" pitchFamily="49" charset="0"/>
              </a:rPr>
              <a:t>("continent"),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("name",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toUpper</a:t>
            </a:r>
            <a:r>
              <a:rPr lang="nl-NL" sz="2000" dirty="0">
                <a:latin typeface="Lucida Console" panose="020B0609040504020204" pitchFamily="49" charset="0"/>
              </a:rPr>
              <a:t>",  "$name")),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populationGrowthRate</a:t>
            </a:r>
            <a:r>
              <a:rPr lang="nl-NL" sz="2000" dirty="0">
                <a:latin typeface="Lucida Console" panose="020B0609040504020204" pitchFamily="49" charset="0"/>
              </a:rPr>
              <a:t>",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subtract</a:t>
            </a:r>
            <a:r>
              <a:rPr lang="nl-NL" sz="2000" dirty="0">
                <a:latin typeface="Lucida Console" panose="020B0609040504020204" pitchFamily="49" charset="0"/>
              </a:rPr>
              <a:t>",  </a:t>
            </a:r>
            <a:r>
              <a:rPr lang="nl-NL" sz="2000" dirty="0" err="1">
                <a:latin typeface="Lucida Console" panose="020B0609040504020204" pitchFamily="49" charset="0"/>
              </a:rPr>
              <a:t>subArgs</a:t>
            </a:r>
            <a:r>
              <a:rPr lang="nl-NL" sz="2000" dirty="0">
                <a:latin typeface="Lucida Console" panose="020B0609040504020204" pitchFamily="49" charset="0"/>
              </a:rPr>
              <a:t>)),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populationDensity</a:t>
            </a:r>
            <a:r>
              <a:rPr lang="nl-NL" sz="2000" dirty="0">
                <a:latin typeface="Lucida Console" panose="020B0609040504020204" pitchFamily="49" charset="0"/>
              </a:rPr>
              <a:t>", </a:t>
            </a: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     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trunc</a:t>
            </a:r>
            <a:r>
              <a:rPr lang="nl-NL" sz="2000" dirty="0">
                <a:latin typeface="Lucida Console" panose="020B0609040504020204" pitchFamily="49" charset="0"/>
              </a:rPr>
              <a:t>", </a:t>
            </a:r>
            <a:r>
              <a:rPr lang="nl-NL" sz="2000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divide</a:t>
            </a:r>
            <a:r>
              <a:rPr lang="nl-NL" sz="2000" dirty="0">
                <a:latin typeface="Lucida Console" panose="020B0609040504020204" pitchFamily="49" charset="0"/>
              </a:rPr>
              <a:t>",  </a:t>
            </a:r>
            <a:r>
              <a:rPr lang="nl-NL" sz="2000" dirty="0" err="1">
                <a:latin typeface="Lucida Console" panose="020B0609040504020204" pitchFamily="49" charset="0"/>
              </a:rPr>
              <a:t>divArgs</a:t>
            </a:r>
            <a:r>
              <a:rPr lang="nl-NL" sz="2000" dirty="0">
                <a:latin typeface="Lucida Console" panose="020B0609040504020204" pitchFamily="49" charset="0"/>
              </a:rPr>
              <a:t>)))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.</a:t>
            </a:r>
            <a:r>
              <a:rPr lang="nl-NL" sz="2000" dirty="0" err="1">
                <a:latin typeface="Lucida Console" panose="020B0609040504020204" pitchFamily="49" charset="0"/>
              </a:rPr>
              <a:t>forEach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Java: </a:t>
            </a:r>
            <a:r>
              <a:rPr lang="nl-NL" dirty="0" err="1" smtClean="0"/>
              <a:t>Create</a:t>
            </a:r>
            <a:r>
              <a:rPr lang="nl-NL" dirty="0" smtClean="0"/>
              <a:t>, Update, Delete Data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7425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</a:t>
            </a:r>
            <a:r>
              <a:rPr lang="nl-NL" dirty="0" smtClean="0"/>
              <a:t> Java driver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836639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… one example for using </a:t>
            </a:r>
            <a:r>
              <a:rPr lang="en-US" dirty="0" err="1" smtClean="0">
                <a:latin typeface="Lucida Console" panose="020B0609040504020204" pitchFamily="49" charset="0"/>
              </a:rPr>
              <a:t>asynch</a:t>
            </a:r>
            <a:r>
              <a:rPr lang="en-US" dirty="0" smtClean="0">
                <a:latin typeface="Lucida Console" panose="020B0609040504020204" pitchFamily="49" charset="0"/>
              </a:rPr>
              <a:t> callback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(Netty, Java 7 or 8 – </a:t>
            </a:r>
            <a:r>
              <a:rPr lang="nl-NL" dirty="0" err="1" smtClean="0">
                <a:latin typeface="Lucida Console" panose="020B0609040504020204" pitchFamily="49" charset="0"/>
              </a:rPr>
              <a:t>fast</a:t>
            </a:r>
            <a:r>
              <a:rPr lang="nl-NL" dirty="0" smtClean="0">
                <a:latin typeface="Lucida Console" panose="020B0609040504020204" pitchFamily="49" charset="0"/>
              </a:rPr>
              <a:t>, non-</a:t>
            </a:r>
            <a:r>
              <a:rPr lang="nl-NL" dirty="0" err="1" smtClean="0">
                <a:latin typeface="Lucida Console" panose="020B0609040504020204" pitchFamily="49" charset="0"/>
              </a:rPr>
              <a:t>blocking</a:t>
            </a:r>
            <a:r>
              <a:rPr lang="nl-NL" dirty="0" smtClean="0">
                <a:latin typeface="Lucida Console" panose="020B0609040504020204" pitchFamily="49" charset="0"/>
              </a:rPr>
              <a:t> I/O</a:t>
            </a:r>
          </a:p>
          <a:p>
            <a:endParaRPr lang="nl-NL" dirty="0" smtClean="0">
              <a:latin typeface="Lucida Console" panose="020B0609040504020204" pitchFamily="49" charset="0"/>
            </a:endParaRP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err="1" smtClean="0">
                <a:latin typeface="Lucida Console" panose="020B0609040504020204" pitchFamily="49" charset="0"/>
              </a:rPr>
              <a:t>Maven</a:t>
            </a:r>
            <a:r>
              <a:rPr lang="nl-NL" dirty="0" smtClean="0">
                <a:latin typeface="Lucida Console" panose="020B0609040504020204" pitchFamily="49" charset="0"/>
              </a:rPr>
              <a:t>:</a:t>
            </a:r>
          </a:p>
          <a:p>
            <a:r>
              <a:rPr lang="en-US" dirty="0"/>
              <a:t>&lt;dependencies&gt; &lt;dependency&gt;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groupId</a:t>
            </a:r>
            <a:r>
              <a:rPr lang="en-US" dirty="0"/>
              <a:t>&gt;</a:t>
            </a:r>
            <a:r>
              <a:rPr lang="en-US" dirty="0" err="1"/>
              <a:t>org.mongodb</a:t>
            </a:r>
            <a:r>
              <a:rPr lang="en-US" dirty="0"/>
              <a:t>&lt;/</a:t>
            </a:r>
            <a:r>
              <a:rPr lang="en-US" dirty="0" err="1"/>
              <a:t>groupId</a:t>
            </a:r>
            <a:r>
              <a:rPr lang="en-US" dirty="0"/>
              <a:t>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 err="1"/>
              <a:t>artifactId</a:t>
            </a:r>
            <a:r>
              <a:rPr lang="en-US" dirty="0"/>
              <a:t>&gt;</a:t>
            </a:r>
            <a:r>
              <a:rPr lang="en-US" dirty="0" err="1"/>
              <a:t>mongodb</a:t>
            </a:r>
            <a:r>
              <a:rPr lang="en-US" dirty="0"/>
              <a:t>-driver-</a:t>
            </a:r>
            <a:r>
              <a:rPr lang="en-US" dirty="0" err="1"/>
              <a:t>async</a:t>
            </a:r>
            <a:r>
              <a:rPr lang="en-US" dirty="0"/>
              <a:t>&lt;/</a:t>
            </a:r>
            <a:r>
              <a:rPr lang="en-US" dirty="0" err="1"/>
              <a:t>artifactId</a:t>
            </a:r>
            <a:r>
              <a:rPr lang="en-US" dirty="0"/>
              <a:t>&gt; </a:t>
            </a:r>
            <a:endParaRPr lang="en-US" dirty="0" smtClean="0"/>
          </a:p>
          <a:p>
            <a:r>
              <a:rPr lang="en-US" dirty="0" smtClean="0"/>
              <a:t>&lt;</a:t>
            </a:r>
            <a:r>
              <a:rPr lang="en-US" dirty="0"/>
              <a:t>version&gt;3.4.2&lt;/version&gt;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dependency&gt; </a:t>
            </a:r>
            <a:endParaRPr lang="en-US" dirty="0" smtClean="0"/>
          </a:p>
          <a:p>
            <a:r>
              <a:rPr lang="en-US" dirty="0" smtClean="0"/>
              <a:t>&lt;/</a:t>
            </a:r>
            <a:r>
              <a:rPr lang="en-US" dirty="0"/>
              <a:t>dependencies&gt;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6983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Pom: Install 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config</a:t>
            </a:r>
            <a:r>
              <a:rPr lang="en-US" dirty="0" smtClean="0"/>
              <a:t>/admin/inspect</a:t>
            </a:r>
          </a:p>
          <a:p>
            <a:r>
              <a:rPr lang="en-US" dirty="0" smtClean="0"/>
              <a:t>Lucas: Development</a:t>
            </a:r>
            <a:r>
              <a:rPr lang="en-US" dirty="0"/>
              <a:t>: interact with MongoDB from Java, Node.js</a:t>
            </a:r>
          </a:p>
        </p:txBody>
      </p:sp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7259</TotalTime>
  <Words>2851</Words>
  <Application>Microsoft Office PowerPoint</Application>
  <PresentationFormat>Custom</PresentationFormat>
  <Paragraphs>631</Paragraphs>
  <Slides>52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POM: DBA (theory plus demo)</vt:lpstr>
      <vt:lpstr>POM: Using MongoDB (theory plus demo) inserting documents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Connecting to server</vt:lpstr>
      <vt:lpstr>Retrieve data (1)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Interacting with Mongodb  from Java</vt:lpstr>
      <vt:lpstr>Connecting to server</vt:lpstr>
      <vt:lpstr>Retrieve Data</vt:lpstr>
      <vt:lpstr>Retrieve data (2)</vt:lpstr>
      <vt:lpstr>Retrieve data - Aggregation</vt:lpstr>
      <vt:lpstr>Retrieve data – Aggregation (2)</vt:lpstr>
      <vt:lpstr>Java: Create, Update, Delete Data </vt:lpstr>
      <vt:lpstr>Asynchronous Java driver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197</cp:revision>
  <dcterms:created xsi:type="dcterms:W3CDTF">2016-11-24T07:31:17Z</dcterms:created>
  <dcterms:modified xsi:type="dcterms:W3CDTF">2017-03-11T13:31:55Z</dcterms:modified>
</cp:coreProperties>
</file>